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31680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Book Antiqua"/>
              </a:rPr>
              <a:t>Херсонський державний університет</a:t>
            </a:r>
            <a:r>
              <a:rPr sz="2200" dirty="0"/>
              <a:t/>
            </a:r>
            <a:br>
              <a:rPr sz="22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Book Antiqua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ru-RU" dirty="0" err="1"/>
              <a:t>Актуальні</a:t>
            </a:r>
            <a:r>
              <a:rPr lang="ru-RU" dirty="0"/>
              <a:t> </a:t>
            </a:r>
            <a:r>
              <a:rPr lang="ru-RU" dirty="0" err="1"/>
              <a:t>проблеми</a:t>
            </a:r>
            <a:r>
              <a:rPr lang="ru-RU" dirty="0"/>
              <a:t> ЛОР-</a:t>
            </a:r>
            <a:r>
              <a:rPr lang="ru-RU" dirty="0" err="1"/>
              <a:t>патології</a:t>
            </a:r>
            <a:endParaRPr lang="uk-UA" sz="4000" b="0" strike="noStrike" spc="-1" dirty="0">
              <a:solidFill>
                <a:srgbClr val="FFFFFF"/>
              </a:solidFill>
              <a:latin typeface="Book Antiqua" panose="0204060205030503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867" y="4365001"/>
            <a:ext cx="3166533" cy="2015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248200"/>
            <a:ext cx="4052989" cy="44019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400" b="0" strike="noStrike" spc="-1" dirty="0">
                <a:solidFill>
                  <a:srgbClr val="FFFFFF"/>
                </a:solidFill>
                <a:latin typeface="Book Antiqua"/>
              </a:rPr>
              <a:t> </a:t>
            </a:r>
            <a:r>
              <a:rPr lang="uk-UA" sz="2400" dirty="0" smtClean="0"/>
              <a:t>забезпечити </a:t>
            </a:r>
            <a:r>
              <a:rPr lang="uk-UA" sz="2400" dirty="0"/>
              <a:t>підготовку висококваліфікованих фахівців в галузі медицини, а саме, в </a:t>
            </a:r>
            <a:r>
              <a:rPr lang="uk-UA" sz="2400" dirty="0" err="1"/>
              <a:t>оториноларингології</a:t>
            </a:r>
            <a:r>
              <a:rPr lang="uk-UA" sz="2400" dirty="0"/>
              <a:t>, здатних розв’язувати комплексні проблеми діагностики, лікування та профілактики </a:t>
            </a:r>
            <a:r>
              <a:rPr lang="uk-UA" sz="2400" dirty="0" err="1"/>
              <a:t>хвороб</a:t>
            </a:r>
            <a:r>
              <a:rPr lang="uk-UA" sz="2400" dirty="0"/>
              <a:t>.</a:t>
            </a:r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5685" y="2248200"/>
            <a:ext cx="3038475" cy="31051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221673"/>
            <a:ext cx="4399353" cy="608214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endParaRPr lang="en-US" sz="2400" dirty="0" smtClean="0"/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endParaRPr lang="en-US" sz="2400" dirty="0"/>
          </a:p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dirty="0" smtClean="0"/>
              <a:t>За </a:t>
            </a:r>
            <a:r>
              <a:rPr lang="ru-RU" sz="2400" dirty="0"/>
              <a:t>статистикою </a:t>
            </a:r>
            <a:r>
              <a:rPr lang="ru-RU" sz="2400" dirty="0" err="1"/>
              <a:t>серед</a:t>
            </a:r>
            <a:r>
              <a:rPr lang="ru-RU" sz="2400" dirty="0"/>
              <a:t> </a:t>
            </a:r>
            <a:r>
              <a:rPr lang="ru-RU" sz="2400" dirty="0" err="1"/>
              <a:t>всіх</a:t>
            </a:r>
            <a:r>
              <a:rPr lang="ru-RU" sz="2400" dirty="0"/>
              <a:t> </a:t>
            </a:r>
            <a:r>
              <a:rPr lang="ru-RU" sz="2400" dirty="0" err="1"/>
              <a:t>невідкладних</a:t>
            </a:r>
            <a:r>
              <a:rPr lang="ru-RU" sz="2400" dirty="0"/>
              <a:t> </a:t>
            </a:r>
            <a:r>
              <a:rPr lang="ru-RU" sz="2400" dirty="0" err="1"/>
              <a:t>хворих</a:t>
            </a:r>
            <a:r>
              <a:rPr lang="ru-RU" sz="2400" dirty="0"/>
              <a:t>, </a:t>
            </a:r>
            <a:r>
              <a:rPr lang="ru-RU" sz="2400" dirty="0" err="1"/>
              <a:t>які</a:t>
            </a:r>
            <a:r>
              <a:rPr lang="ru-RU" sz="2400" dirty="0"/>
              <a:t> </a:t>
            </a:r>
            <a:r>
              <a:rPr lang="ru-RU" sz="2400" dirty="0" err="1"/>
              <a:t>звертаються</a:t>
            </a:r>
            <a:r>
              <a:rPr lang="ru-RU" sz="2400" dirty="0"/>
              <a:t> за </a:t>
            </a:r>
            <a:r>
              <a:rPr lang="ru-RU" sz="2400" dirty="0" err="1"/>
              <a:t>допомогою</a:t>
            </a:r>
            <a:r>
              <a:rPr lang="ru-RU" sz="2400" dirty="0"/>
              <a:t> до </a:t>
            </a:r>
            <a:r>
              <a:rPr lang="ru-RU" sz="2400" dirty="0" err="1"/>
              <a:t>медичних</a:t>
            </a:r>
            <a:r>
              <a:rPr lang="ru-RU" sz="2400" dirty="0"/>
              <a:t> </a:t>
            </a:r>
            <a:r>
              <a:rPr lang="ru-RU" sz="2400" dirty="0" err="1"/>
              <a:t>установ</a:t>
            </a:r>
            <a:r>
              <a:rPr lang="ru-RU" sz="2400" dirty="0"/>
              <a:t> </a:t>
            </a:r>
            <a:r>
              <a:rPr lang="ru-RU" sz="2400" dirty="0" err="1"/>
              <a:t>міста</a:t>
            </a:r>
            <a:r>
              <a:rPr lang="ru-RU" sz="2400" dirty="0"/>
              <a:t>, 60% - </a:t>
            </a:r>
            <a:r>
              <a:rPr lang="ru-RU" sz="2400" dirty="0" err="1"/>
              <a:t>хворі</a:t>
            </a:r>
            <a:r>
              <a:rPr lang="ru-RU" sz="2400" dirty="0"/>
              <a:t> з ЛОР-</a:t>
            </a:r>
            <a:r>
              <a:rPr lang="ru-RU" sz="2400" dirty="0" err="1"/>
              <a:t>патологією</a:t>
            </a:r>
            <a:r>
              <a:rPr lang="ru-RU" sz="2400" dirty="0"/>
              <a:t> (</a:t>
            </a:r>
            <a:r>
              <a:rPr lang="ru-RU" sz="2400" dirty="0" err="1"/>
              <a:t>отити</a:t>
            </a:r>
            <a:r>
              <a:rPr lang="ru-RU" sz="2400" dirty="0"/>
              <a:t>, </a:t>
            </a:r>
            <a:r>
              <a:rPr lang="ru-RU" sz="2400" dirty="0" err="1"/>
              <a:t>захворювання</a:t>
            </a:r>
            <a:r>
              <a:rPr lang="ru-RU" sz="2400" dirty="0"/>
              <a:t> носа і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придаткових</a:t>
            </a:r>
            <a:r>
              <a:rPr lang="ru-RU" sz="2400" dirty="0"/>
              <a:t> пазух, </a:t>
            </a:r>
            <a:r>
              <a:rPr lang="ru-RU" sz="2400" dirty="0" err="1"/>
              <a:t>ангіни</a:t>
            </a:r>
            <a:r>
              <a:rPr lang="ru-RU" sz="2400" dirty="0"/>
              <a:t>, </a:t>
            </a:r>
            <a:r>
              <a:rPr lang="ru-RU" sz="2400" dirty="0" err="1"/>
              <a:t>хронічні</a:t>
            </a:r>
            <a:r>
              <a:rPr lang="ru-RU" sz="2400" dirty="0"/>
              <a:t> </a:t>
            </a:r>
            <a:r>
              <a:rPr lang="ru-RU" sz="2400" dirty="0" err="1"/>
              <a:t>тонзиліти</a:t>
            </a:r>
            <a:r>
              <a:rPr lang="ru-RU" sz="2400" dirty="0"/>
              <a:t>, </a:t>
            </a:r>
            <a:r>
              <a:rPr lang="ru-RU" sz="2400" dirty="0" err="1"/>
              <a:t>фарингіти</a:t>
            </a:r>
            <a:r>
              <a:rPr lang="ru-RU" sz="2400" dirty="0"/>
              <a:t>, </a:t>
            </a:r>
            <a:r>
              <a:rPr lang="ru-RU" sz="2400" dirty="0" err="1"/>
              <a:t>аденоїдити</a:t>
            </a:r>
            <a:r>
              <a:rPr lang="ru-RU" sz="2400" dirty="0"/>
              <a:t> й т.п.). Але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тільки</a:t>
            </a:r>
            <a:r>
              <a:rPr lang="ru-RU" sz="2400" dirty="0"/>
              <a:t> видима </a:t>
            </a:r>
            <a:r>
              <a:rPr lang="ru-RU" sz="2400" dirty="0" err="1"/>
              <a:t>частина</a:t>
            </a:r>
            <a:r>
              <a:rPr lang="ru-RU" sz="2400" dirty="0"/>
              <a:t> айсберга. </a:t>
            </a:r>
            <a:r>
              <a:rPr lang="ru-RU" sz="2400" dirty="0" err="1"/>
              <a:t>Насправді</a:t>
            </a:r>
            <a:r>
              <a:rPr lang="ru-RU" sz="2400" dirty="0"/>
              <a:t> </a:t>
            </a:r>
            <a:r>
              <a:rPr lang="ru-RU" sz="2400" dirty="0" err="1"/>
              <a:t>їх</a:t>
            </a:r>
            <a:r>
              <a:rPr lang="ru-RU" sz="2400" dirty="0"/>
              <a:t> </a:t>
            </a:r>
            <a:r>
              <a:rPr lang="ru-RU" sz="2400" dirty="0" err="1"/>
              <a:t>значно</a:t>
            </a:r>
            <a:r>
              <a:rPr lang="ru-RU" sz="2400" dirty="0"/>
              <a:t> </a:t>
            </a:r>
            <a:r>
              <a:rPr lang="ru-RU" sz="2400" dirty="0" err="1"/>
              <a:t>більше</a:t>
            </a:r>
            <a:r>
              <a:rPr lang="ru-RU" sz="2400" dirty="0"/>
              <a:t>.</a:t>
            </a:r>
            <a:r>
              <a:rPr lang="uk-UA" sz="2000" dirty="0" smtClean="0">
                <a:latin typeface="Book Antiqua" panose="02040602050305030304" pitchFamily="18" charset="0"/>
              </a:rPr>
              <a:t>.</a:t>
            </a:r>
            <a:endParaRPr lang="uk-UA" sz="2000" b="0" strike="noStrike" spc="-1" dirty="0">
              <a:solidFill>
                <a:srgbClr val="FFFFFF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100" y="1129145"/>
            <a:ext cx="3124200" cy="21336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600" y="4944533"/>
            <a:ext cx="3695700" cy="13592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/>
          </p:nvPr>
        </p:nvSpPr>
        <p:spPr>
          <a:xfrm>
            <a:off x="699120" y="3422073"/>
            <a:ext cx="7745040" cy="2700807"/>
          </a:xfrm>
        </p:spPr>
        <p:txBody>
          <a:bodyPr>
            <a:normAutofit fontScale="55000" lnSpcReduction="20000"/>
          </a:bodyPr>
          <a:lstStyle/>
          <a:p>
            <a:r>
              <a:rPr lang="uk-UA" dirty="0"/>
              <a:t>Курс «Актуальні проблеми ЛОР-патології» присвячений  вивченню різноманітних патологічних станів та захворювань ЛОР-органів.</a:t>
            </a:r>
            <a:endParaRPr lang="ru-RU" dirty="0"/>
          </a:p>
          <a:p>
            <a:r>
              <a:rPr lang="uk-UA" dirty="0" smtClean="0"/>
              <a:t>Викладання </a:t>
            </a:r>
            <a:r>
              <a:rPr lang="uk-UA" dirty="0"/>
              <a:t>проводиться за принципами доказової медицини з використанням діючих стандартів світових фахових товариств. </a:t>
            </a:r>
            <a:endParaRPr lang="ru-RU" dirty="0"/>
          </a:p>
          <a:p>
            <a:r>
              <a:rPr lang="uk-UA" dirty="0"/>
              <a:t>Курс охоплює основні практичні та теоретичні аспекти діяльності майбутнього лікаря </a:t>
            </a:r>
            <a:r>
              <a:rPr lang="uk-UA" dirty="0" err="1"/>
              <a:t>оториноларинголога</a:t>
            </a:r>
            <a:r>
              <a:rPr lang="uk-UA" dirty="0"/>
              <a:t>, сімейного лікаря.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86" y="258900"/>
            <a:ext cx="3057525" cy="16207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953119" y="4090169"/>
            <a:ext cx="7821426" cy="2521528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5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indent="0" algn="r">
              <a:lnSpc>
                <a:spcPct val="100000"/>
              </a:lnSpc>
              <a:spcBef>
                <a:spcPts val="479"/>
              </a:spcBef>
              <a:buNone/>
              <a:tabLst>
                <a:tab pos="0" algn="l"/>
              </a:tabLst>
            </a:pPr>
            <a:endParaRPr lang="uk-UA" sz="24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641"/>
              </a:spcBef>
              <a:tabLst>
                <a:tab pos="0" algn="l"/>
              </a:tabLst>
            </a:pPr>
            <a:r>
              <a:rPr lang="ru-RU" dirty="0" err="1">
                <a:latin typeface="Book Antiqua" panose="02040602050305030304" pitchFamily="18" charset="0"/>
              </a:rPr>
              <a:t>Ігнорування</a:t>
            </a:r>
            <a:r>
              <a:rPr lang="ru-RU" dirty="0">
                <a:latin typeface="Book Antiqua" panose="02040602050305030304" pitchFamily="18" charset="0"/>
              </a:rPr>
              <a:t> проблем, </a:t>
            </a:r>
            <a:r>
              <a:rPr lang="ru-RU" dirty="0" err="1">
                <a:latin typeface="Book Antiqua" panose="02040602050305030304" pitchFamily="18" charset="0"/>
              </a:rPr>
              <a:t>що</a:t>
            </a:r>
            <a:r>
              <a:rPr lang="ru-RU" dirty="0">
                <a:latin typeface="Book Antiqua" panose="02040602050305030304" pitchFamily="18" charset="0"/>
              </a:rPr>
              <a:t> </a:t>
            </a:r>
            <a:r>
              <a:rPr lang="ru-RU" dirty="0" err="1">
                <a:latin typeface="Book Antiqua" panose="02040602050305030304" pitchFamily="18" charset="0"/>
              </a:rPr>
              <a:t>виникли</a:t>
            </a:r>
            <a:r>
              <a:rPr lang="ru-RU" dirty="0">
                <a:latin typeface="Book Antiqua" panose="02040602050305030304" pitchFamily="18" charset="0"/>
              </a:rPr>
              <a:t> з </a:t>
            </a:r>
            <a:r>
              <a:rPr lang="ru-RU" dirty="0" err="1">
                <a:latin typeface="Book Antiqua" panose="02040602050305030304" pitchFamily="18" charset="0"/>
              </a:rPr>
              <a:t>вухами</a:t>
            </a:r>
            <a:r>
              <a:rPr lang="ru-RU" dirty="0">
                <a:latin typeface="Book Antiqua" panose="02040602050305030304" pitchFamily="18" charset="0"/>
              </a:rPr>
              <a:t>, носом </a:t>
            </a:r>
            <a:r>
              <a:rPr lang="ru-RU" dirty="0" err="1">
                <a:latin typeface="Book Antiqua" panose="02040602050305030304" pitchFamily="18" charset="0"/>
              </a:rPr>
              <a:t>або</a:t>
            </a:r>
            <a:r>
              <a:rPr lang="ru-RU" dirty="0">
                <a:latin typeface="Book Antiqua" panose="02040602050305030304" pitchFamily="18" charset="0"/>
              </a:rPr>
              <a:t> горлом у </a:t>
            </a:r>
            <a:r>
              <a:rPr lang="ru-RU" dirty="0" smtClean="0">
                <a:latin typeface="Book Antiqua" panose="02040602050305030304" pitchFamily="18" charset="0"/>
              </a:rPr>
              <a:t>людей, </a:t>
            </a:r>
            <a:r>
              <a:rPr lang="ru-RU" dirty="0" err="1">
                <a:latin typeface="Book Antiqua" panose="02040602050305030304" pitchFamily="18" charset="0"/>
              </a:rPr>
              <a:t>може</a:t>
            </a:r>
            <a:r>
              <a:rPr lang="ru-RU" dirty="0">
                <a:latin typeface="Book Antiqua" panose="02040602050305030304" pitchFamily="18" charset="0"/>
              </a:rPr>
              <a:t> </a:t>
            </a:r>
            <a:r>
              <a:rPr lang="ru-RU" dirty="0" err="1">
                <a:latin typeface="Book Antiqua" panose="02040602050305030304" pitchFamily="18" charset="0"/>
              </a:rPr>
              <a:t>вплинути</a:t>
            </a:r>
            <a:r>
              <a:rPr lang="ru-RU" dirty="0">
                <a:latin typeface="Book Antiqua" panose="02040602050305030304" pitchFamily="18" charset="0"/>
              </a:rPr>
              <a:t> на </a:t>
            </a:r>
            <a:r>
              <a:rPr lang="ru-RU" dirty="0" err="1">
                <a:latin typeface="Book Antiqua" panose="02040602050305030304" pitchFamily="18" charset="0"/>
              </a:rPr>
              <a:t>їх</a:t>
            </a:r>
            <a:r>
              <a:rPr lang="ru-RU" dirty="0">
                <a:latin typeface="Book Antiqua" panose="02040602050305030304" pitchFamily="18" charset="0"/>
              </a:rPr>
              <a:t> </a:t>
            </a:r>
            <a:r>
              <a:rPr lang="ru-RU" dirty="0" smtClean="0">
                <a:latin typeface="Book Antiqua" panose="02040602050305030304" pitchFamily="18" charset="0"/>
              </a:rPr>
              <a:t>здоров</a:t>
            </a:r>
            <a:r>
              <a:rPr lang="en-US" dirty="0" smtClean="0">
                <a:latin typeface="Book Antiqua" panose="02040602050305030304" pitchFamily="18" charset="0"/>
              </a:rPr>
              <a:t>’</a:t>
            </a:r>
            <a:r>
              <a:rPr lang="ru-RU" dirty="0" smtClean="0">
                <a:latin typeface="Book Antiqua" panose="02040602050305030304" pitchFamily="18" charset="0"/>
              </a:rPr>
              <a:t>я  </a:t>
            </a:r>
            <a:r>
              <a:rPr lang="ru-RU" dirty="0">
                <a:latin typeface="Book Antiqua" panose="02040602050305030304" pitchFamily="18" charset="0"/>
              </a:rPr>
              <a:t>в </a:t>
            </a:r>
            <a:r>
              <a:rPr lang="ru-RU" dirty="0" err="1">
                <a:latin typeface="Book Antiqua" panose="02040602050305030304" pitchFamily="18" charset="0"/>
              </a:rPr>
              <a:t>майбутньому</a:t>
            </a:r>
            <a:r>
              <a:rPr lang="ru-RU" dirty="0">
                <a:latin typeface="Book Antiqua" panose="02040602050305030304" pitchFamily="18" charset="0"/>
              </a:rPr>
              <a:t>. </a:t>
            </a:r>
            <a:r>
              <a:rPr lang="ru-RU" dirty="0" err="1">
                <a:latin typeface="Book Antiqua" panose="02040602050305030304" pitchFamily="18" charset="0"/>
              </a:rPr>
              <a:t>Захворювання</a:t>
            </a:r>
            <a:r>
              <a:rPr lang="ru-RU" dirty="0">
                <a:latin typeface="Book Antiqua" panose="02040602050305030304" pitchFamily="18" charset="0"/>
              </a:rPr>
              <a:t>, </a:t>
            </a:r>
            <a:r>
              <a:rPr lang="ru-RU" dirty="0" err="1">
                <a:latin typeface="Book Antiqua" panose="02040602050305030304" pitchFamily="18" charset="0"/>
              </a:rPr>
              <a:t>які</a:t>
            </a:r>
            <a:r>
              <a:rPr lang="ru-RU" dirty="0">
                <a:latin typeface="Book Antiqua" panose="02040602050305030304" pitchFamily="18" charset="0"/>
              </a:rPr>
              <a:t> </a:t>
            </a:r>
            <a:r>
              <a:rPr lang="ru-RU" dirty="0" err="1">
                <a:latin typeface="Book Antiqua" panose="02040602050305030304" pitchFamily="18" charset="0"/>
              </a:rPr>
              <a:t>лікуються</a:t>
            </a:r>
            <a:r>
              <a:rPr lang="ru-RU" dirty="0">
                <a:latin typeface="Book Antiqua" panose="02040602050305030304" pitchFamily="18" charset="0"/>
              </a:rPr>
              <a:t> отоларингологами, </a:t>
            </a:r>
            <a:r>
              <a:rPr lang="ru-RU" dirty="0" err="1">
                <a:latin typeface="Book Antiqua" panose="02040602050305030304" pitchFamily="18" charset="0"/>
              </a:rPr>
              <a:t>важливо</a:t>
            </a:r>
            <a:r>
              <a:rPr lang="ru-RU" dirty="0">
                <a:latin typeface="Book Antiqua" panose="02040602050305030304" pitchFamily="18" charset="0"/>
              </a:rPr>
              <a:t> </a:t>
            </a:r>
            <a:r>
              <a:rPr lang="ru-RU" dirty="0" err="1">
                <a:latin typeface="Book Antiqua" panose="02040602050305030304" pitchFamily="18" charset="0"/>
              </a:rPr>
              <a:t>вчасно</a:t>
            </a:r>
            <a:r>
              <a:rPr lang="ru-RU" dirty="0">
                <a:latin typeface="Book Antiqua" panose="02040602050305030304" pitchFamily="18" charset="0"/>
              </a:rPr>
              <a:t> </a:t>
            </a:r>
            <a:r>
              <a:rPr lang="ru-RU" dirty="0" err="1">
                <a:latin typeface="Book Antiqua" panose="02040602050305030304" pitchFamily="18" charset="0"/>
              </a:rPr>
              <a:t>визначити</a:t>
            </a:r>
            <a:r>
              <a:rPr lang="ru-RU" dirty="0">
                <a:latin typeface="Book Antiqua" panose="02040602050305030304" pitchFamily="18" charset="0"/>
              </a:rPr>
              <a:t> і </a:t>
            </a:r>
            <a:r>
              <a:rPr lang="ru-RU" dirty="0" err="1">
                <a:latin typeface="Book Antiqua" panose="02040602050305030304" pitchFamily="18" charset="0"/>
              </a:rPr>
              <a:t>лікувати</a:t>
            </a:r>
            <a:r>
              <a:rPr lang="ru-RU" dirty="0" smtClean="0">
                <a:latin typeface="Book Antiqua" panose="02040602050305030304" pitchFamily="18" charset="0"/>
              </a:rPr>
              <a:t>.</a:t>
            </a:r>
          </a:p>
          <a:p>
            <a:pPr algn="r">
              <a:lnSpc>
                <a:spcPct val="100000"/>
              </a:lnSpc>
              <a:spcBef>
                <a:spcPts val="641"/>
              </a:spcBef>
              <a:tabLst>
                <a:tab pos="0" algn="l"/>
              </a:tabLst>
            </a:pPr>
            <a:r>
              <a:rPr lang="uk-UA" b="0" strike="noStrike" spc="-1" dirty="0" smtClean="0">
                <a:solidFill>
                  <a:srgbClr val="FFFFFF"/>
                </a:solidFill>
                <a:latin typeface="Book Antiqua" panose="02040602050305030304" pitchFamily="18" charset="0"/>
              </a:rPr>
              <a:t>ДЯКУЮ </a:t>
            </a:r>
            <a:r>
              <a:rPr lang="uk-UA" b="0" strike="noStrike" spc="-1" dirty="0">
                <a:solidFill>
                  <a:srgbClr val="FFFFFF"/>
                </a:solidFill>
                <a:latin typeface="Book Antiqua" panose="02040602050305030304" pitchFamily="18" charset="0"/>
              </a:rPr>
              <a:t>ЗА УВАГУ</a:t>
            </a:r>
            <a:r>
              <a:rPr lang="uk-UA" sz="4200" b="0" strike="noStrike" spc="-1" dirty="0">
                <a:solidFill>
                  <a:srgbClr val="FFFFFF"/>
                </a:solidFill>
                <a:latin typeface="Book Antiqua" panose="02040602050305030304" pitchFamily="18" charset="0"/>
              </a:rPr>
              <a:t>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12" y="2413530"/>
            <a:ext cx="2847975" cy="18954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867" y="2413530"/>
            <a:ext cx="3251200" cy="18954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1372</TotalTime>
  <Words>168</Words>
  <Application>Microsoft Office PowerPoint</Application>
  <PresentationFormat>Экран (4:3)</PresentationFormat>
  <Paragraphs>13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5</vt:i4>
      </vt:variant>
    </vt:vector>
  </HeadingPairs>
  <TitlesOfParts>
    <vt:vector size="14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Актуальні проблеми ЛОР-патології</vt:lpstr>
      <vt:lpstr>мета:</vt:lpstr>
      <vt:lpstr>Презентация PowerPoint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33</cp:revision>
  <dcterms:created xsi:type="dcterms:W3CDTF">2012-11-28T20:51:53Z</dcterms:created>
  <dcterms:modified xsi:type="dcterms:W3CDTF">2023-04-20T19:04:19Z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